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8" r:id="rId7"/>
    <p:sldId id="271" r:id="rId8"/>
    <p:sldId id="261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A1C14D-45CE-4F64-80FD-309723470FC3}" type="doc">
      <dgm:prSet loTypeId="urn:microsoft.com/office/officeart/2005/8/layout/cycle6" loCatId="cycle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B86B54B-7DAF-48A5-8960-C7A304DDCB9E}">
      <dgm:prSet phldrT="[Text]"/>
      <dgm:spPr/>
      <dgm:t>
        <a:bodyPr/>
        <a:lstStyle/>
        <a:p>
          <a:r>
            <a:rPr lang="en-US" dirty="0" smtClean="0"/>
            <a:t>Idle state</a:t>
          </a:r>
          <a:endParaRPr lang="en-US" dirty="0"/>
        </a:p>
      </dgm:t>
    </dgm:pt>
    <dgm:pt modelId="{E70974D0-DF19-4819-85A1-8C78AD6EF011}" type="parTrans" cxnId="{3621870A-EACF-4F2F-A771-F7B1583D70E3}">
      <dgm:prSet/>
      <dgm:spPr/>
      <dgm:t>
        <a:bodyPr/>
        <a:lstStyle/>
        <a:p>
          <a:endParaRPr lang="en-US"/>
        </a:p>
      </dgm:t>
    </dgm:pt>
    <dgm:pt modelId="{12728A69-AA7A-4B3C-8626-D4FE17004B41}" type="sibTrans" cxnId="{3621870A-EACF-4F2F-A771-F7B1583D70E3}">
      <dgm:prSet/>
      <dgm:spPr/>
      <dgm:t>
        <a:bodyPr/>
        <a:lstStyle/>
        <a:p>
          <a:endParaRPr lang="en-US"/>
        </a:p>
      </dgm:t>
    </dgm:pt>
    <dgm:pt modelId="{EE2AC673-E5F4-485C-BB92-1FEBA8EB7E78}">
      <dgm:prSet phldrT="[Text]"/>
      <dgm:spPr/>
      <dgm:t>
        <a:bodyPr/>
        <a:lstStyle/>
        <a:p>
          <a:r>
            <a:rPr lang="en-US" dirty="0" smtClean="0"/>
            <a:t>Network Info State</a:t>
          </a:r>
          <a:endParaRPr lang="en-US" dirty="0"/>
        </a:p>
      </dgm:t>
    </dgm:pt>
    <dgm:pt modelId="{04B73EC7-9285-4C15-AF8A-8D2A74131F04}" type="parTrans" cxnId="{C5E47249-8FDF-40B4-8588-5334C367521E}">
      <dgm:prSet/>
      <dgm:spPr/>
      <dgm:t>
        <a:bodyPr/>
        <a:lstStyle/>
        <a:p>
          <a:endParaRPr lang="en-US"/>
        </a:p>
      </dgm:t>
    </dgm:pt>
    <dgm:pt modelId="{4ED2FB91-27C3-4CB2-BE76-3A5A085B298C}" type="sibTrans" cxnId="{C5E47249-8FDF-40B4-8588-5334C367521E}">
      <dgm:prSet/>
      <dgm:spPr/>
      <dgm:t>
        <a:bodyPr/>
        <a:lstStyle/>
        <a:p>
          <a:endParaRPr lang="en-US"/>
        </a:p>
      </dgm:t>
    </dgm:pt>
    <dgm:pt modelId="{0DEA343E-F439-46F5-8B23-F0CB2D40833D}">
      <dgm:prSet phldrT="[Text]"/>
      <dgm:spPr/>
      <dgm:t>
        <a:bodyPr/>
        <a:lstStyle/>
        <a:p>
          <a:r>
            <a:rPr lang="en-US" dirty="0" smtClean="0"/>
            <a:t>Measurements Acquisition and Outlier Detection State</a:t>
          </a:r>
          <a:endParaRPr lang="en-US" dirty="0"/>
        </a:p>
      </dgm:t>
    </dgm:pt>
    <dgm:pt modelId="{9D000877-AB13-4313-9DFE-89A28D80328F}" type="parTrans" cxnId="{F3A7CCF0-51E5-4D8F-994E-DE9B446D7BB8}">
      <dgm:prSet/>
      <dgm:spPr/>
      <dgm:t>
        <a:bodyPr/>
        <a:lstStyle/>
        <a:p>
          <a:endParaRPr lang="en-US"/>
        </a:p>
      </dgm:t>
    </dgm:pt>
    <dgm:pt modelId="{2DEDEC3D-A0BB-463D-B172-773FAAE34773}" type="sibTrans" cxnId="{F3A7CCF0-51E5-4D8F-994E-DE9B446D7BB8}">
      <dgm:prSet/>
      <dgm:spPr/>
      <dgm:t>
        <a:bodyPr/>
        <a:lstStyle/>
        <a:p>
          <a:endParaRPr lang="en-US"/>
        </a:p>
      </dgm:t>
    </dgm:pt>
    <dgm:pt modelId="{2867750C-08E8-4859-B4D1-A70EF897128D}">
      <dgm:prSet phldrT="[Text]"/>
      <dgm:spPr/>
      <dgm:t>
        <a:bodyPr/>
        <a:lstStyle/>
        <a:p>
          <a:r>
            <a:rPr lang="en-US" dirty="0" smtClean="0"/>
            <a:t>Event Detection and Info Message Sending State</a:t>
          </a:r>
          <a:endParaRPr lang="en-US" dirty="0"/>
        </a:p>
      </dgm:t>
    </dgm:pt>
    <dgm:pt modelId="{BEF0075A-8092-400A-8308-FA158CBF0248}" type="parTrans" cxnId="{77A5C2E6-B777-41CB-8331-740B32AB81D1}">
      <dgm:prSet/>
      <dgm:spPr/>
      <dgm:t>
        <a:bodyPr/>
        <a:lstStyle/>
        <a:p>
          <a:endParaRPr lang="en-US"/>
        </a:p>
      </dgm:t>
    </dgm:pt>
    <dgm:pt modelId="{4B7B3453-738C-48E8-8714-0B476E1C5919}" type="sibTrans" cxnId="{77A5C2E6-B777-41CB-8331-740B32AB81D1}">
      <dgm:prSet/>
      <dgm:spPr/>
      <dgm:t>
        <a:bodyPr/>
        <a:lstStyle/>
        <a:p>
          <a:endParaRPr lang="en-US"/>
        </a:p>
      </dgm:t>
    </dgm:pt>
    <dgm:pt modelId="{E47FF663-CD9E-4F3E-9866-E6CF1E544936}">
      <dgm:prSet phldrT="[Text]"/>
      <dgm:spPr/>
      <dgm:t>
        <a:bodyPr/>
        <a:lstStyle/>
        <a:p>
          <a:r>
            <a:rPr lang="en-US" dirty="0" smtClean="0"/>
            <a:t>Default</a:t>
          </a:r>
        </a:p>
        <a:p>
          <a:r>
            <a:rPr lang="en-US" dirty="0" smtClean="0"/>
            <a:t>(if something goes wrong)</a:t>
          </a:r>
          <a:endParaRPr lang="en-US" dirty="0"/>
        </a:p>
      </dgm:t>
    </dgm:pt>
    <dgm:pt modelId="{B755A1D1-B492-4F63-9385-323C063FD87A}" type="parTrans" cxnId="{CFAA6FF9-CE10-4892-B791-CA77FECDF66F}">
      <dgm:prSet/>
      <dgm:spPr/>
      <dgm:t>
        <a:bodyPr/>
        <a:lstStyle/>
        <a:p>
          <a:endParaRPr lang="en-US"/>
        </a:p>
      </dgm:t>
    </dgm:pt>
    <dgm:pt modelId="{B330948F-5997-476C-8FB7-6C4FE9A3AC7C}" type="sibTrans" cxnId="{CFAA6FF9-CE10-4892-B791-CA77FECDF66F}">
      <dgm:prSet/>
      <dgm:spPr/>
      <dgm:t>
        <a:bodyPr/>
        <a:lstStyle/>
        <a:p>
          <a:endParaRPr lang="en-US"/>
        </a:p>
      </dgm:t>
    </dgm:pt>
    <dgm:pt modelId="{7610A5C1-92BB-41E0-B364-B623DD5BCE84}">
      <dgm:prSet phldrT="[Text]"/>
      <dgm:spPr/>
      <dgm:t>
        <a:bodyPr/>
        <a:lstStyle/>
        <a:p>
          <a:r>
            <a:rPr lang="en-US" dirty="0" smtClean="0"/>
            <a:t>ZNP Startup State</a:t>
          </a:r>
          <a:endParaRPr lang="en-US" dirty="0"/>
        </a:p>
      </dgm:t>
    </dgm:pt>
    <dgm:pt modelId="{C41E9B72-F54B-4AF7-ACA3-760A92C12A1F}" type="parTrans" cxnId="{6B128FF7-D61A-4BA6-8C56-F6D68D5D5464}">
      <dgm:prSet/>
      <dgm:spPr/>
      <dgm:t>
        <a:bodyPr/>
        <a:lstStyle/>
        <a:p>
          <a:endParaRPr lang="en-US"/>
        </a:p>
      </dgm:t>
    </dgm:pt>
    <dgm:pt modelId="{8DE779A4-366B-4BDB-A8CF-80015B13C8B4}" type="sibTrans" cxnId="{6B128FF7-D61A-4BA6-8C56-F6D68D5D5464}">
      <dgm:prSet/>
      <dgm:spPr/>
      <dgm:t>
        <a:bodyPr/>
        <a:lstStyle/>
        <a:p>
          <a:endParaRPr lang="en-US"/>
        </a:p>
      </dgm:t>
    </dgm:pt>
    <dgm:pt modelId="{40E4634A-8DE5-42B4-AD43-9C9404DB64C4}" type="pres">
      <dgm:prSet presAssocID="{F4A1C14D-45CE-4F64-80FD-309723470FC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BC886BE-A47C-480F-BCD7-337232F86D80}" type="pres">
      <dgm:prSet presAssocID="{1B86B54B-7DAF-48A5-8960-C7A304DDCB9E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DE5C35-379A-425E-A576-2E8C4B0F27B5}" type="pres">
      <dgm:prSet presAssocID="{1B86B54B-7DAF-48A5-8960-C7A304DDCB9E}" presName="spNode" presStyleCnt="0"/>
      <dgm:spPr/>
    </dgm:pt>
    <dgm:pt modelId="{AC879A63-369C-4895-B964-9F3A9EACA9B9}" type="pres">
      <dgm:prSet presAssocID="{12728A69-AA7A-4B3C-8626-D4FE17004B41}" presName="sibTrans" presStyleLbl="sibTrans1D1" presStyleIdx="0" presStyleCnt="6"/>
      <dgm:spPr/>
      <dgm:t>
        <a:bodyPr/>
        <a:lstStyle/>
        <a:p>
          <a:endParaRPr lang="en-US"/>
        </a:p>
      </dgm:t>
    </dgm:pt>
    <dgm:pt modelId="{48F8A119-B132-402D-924D-8E957EEE3396}" type="pres">
      <dgm:prSet presAssocID="{7610A5C1-92BB-41E0-B364-B623DD5BCE84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63527B-6505-4A74-874B-547F70F52FD4}" type="pres">
      <dgm:prSet presAssocID="{7610A5C1-92BB-41E0-B364-B623DD5BCE84}" presName="spNode" presStyleCnt="0"/>
      <dgm:spPr/>
    </dgm:pt>
    <dgm:pt modelId="{A33B870C-AF9D-4BC9-89C6-ECE5F20B284A}" type="pres">
      <dgm:prSet presAssocID="{8DE779A4-366B-4BDB-A8CF-80015B13C8B4}" presName="sibTrans" presStyleLbl="sibTrans1D1" presStyleIdx="1" presStyleCnt="6"/>
      <dgm:spPr/>
      <dgm:t>
        <a:bodyPr/>
        <a:lstStyle/>
        <a:p>
          <a:endParaRPr lang="en-US"/>
        </a:p>
      </dgm:t>
    </dgm:pt>
    <dgm:pt modelId="{7B45536B-0C97-4CDE-B02D-E75548AB7692}" type="pres">
      <dgm:prSet presAssocID="{EE2AC673-E5F4-485C-BB92-1FEBA8EB7E78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12DDE6-4601-4B51-8AB7-55BE9F815989}" type="pres">
      <dgm:prSet presAssocID="{EE2AC673-E5F4-485C-BB92-1FEBA8EB7E78}" presName="spNode" presStyleCnt="0"/>
      <dgm:spPr/>
    </dgm:pt>
    <dgm:pt modelId="{F1BFE6AD-0BCE-4BD4-87DA-29126BDFE8D5}" type="pres">
      <dgm:prSet presAssocID="{4ED2FB91-27C3-4CB2-BE76-3A5A085B298C}" presName="sibTrans" presStyleLbl="sibTrans1D1" presStyleIdx="2" presStyleCnt="6"/>
      <dgm:spPr/>
      <dgm:t>
        <a:bodyPr/>
        <a:lstStyle/>
        <a:p>
          <a:endParaRPr lang="en-US"/>
        </a:p>
      </dgm:t>
    </dgm:pt>
    <dgm:pt modelId="{4CB17FCA-A806-4D31-9E19-128739644087}" type="pres">
      <dgm:prSet presAssocID="{0DEA343E-F439-46F5-8B23-F0CB2D40833D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59B90B-B9AF-4F00-B324-10A706BA6AF0}" type="pres">
      <dgm:prSet presAssocID="{0DEA343E-F439-46F5-8B23-F0CB2D40833D}" presName="spNode" presStyleCnt="0"/>
      <dgm:spPr/>
    </dgm:pt>
    <dgm:pt modelId="{5B432773-D254-4302-BB75-670231F825E2}" type="pres">
      <dgm:prSet presAssocID="{2DEDEC3D-A0BB-463D-B172-773FAAE34773}" presName="sibTrans" presStyleLbl="sibTrans1D1" presStyleIdx="3" presStyleCnt="6"/>
      <dgm:spPr/>
      <dgm:t>
        <a:bodyPr/>
        <a:lstStyle/>
        <a:p>
          <a:endParaRPr lang="en-US"/>
        </a:p>
      </dgm:t>
    </dgm:pt>
    <dgm:pt modelId="{38B9313A-3E1A-4115-B038-0D7D4A4EF942}" type="pres">
      <dgm:prSet presAssocID="{2867750C-08E8-4859-B4D1-A70EF897128D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046906-6403-4663-B81A-764ED46D4F7B}" type="pres">
      <dgm:prSet presAssocID="{2867750C-08E8-4859-B4D1-A70EF897128D}" presName="spNode" presStyleCnt="0"/>
      <dgm:spPr/>
    </dgm:pt>
    <dgm:pt modelId="{39DF62DE-32C4-4435-8A3C-AEE267CFEDEE}" type="pres">
      <dgm:prSet presAssocID="{4B7B3453-738C-48E8-8714-0B476E1C5919}" presName="sibTrans" presStyleLbl="sibTrans1D1" presStyleIdx="4" presStyleCnt="6"/>
      <dgm:spPr/>
      <dgm:t>
        <a:bodyPr/>
        <a:lstStyle/>
        <a:p>
          <a:endParaRPr lang="en-US"/>
        </a:p>
      </dgm:t>
    </dgm:pt>
    <dgm:pt modelId="{C318C43B-76BA-49BA-B638-7A919A09DD38}" type="pres">
      <dgm:prSet presAssocID="{E47FF663-CD9E-4F3E-9866-E6CF1E544936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B35E50-1AE1-4CC0-B7BF-40A1011FB812}" type="pres">
      <dgm:prSet presAssocID="{E47FF663-CD9E-4F3E-9866-E6CF1E544936}" presName="spNode" presStyleCnt="0"/>
      <dgm:spPr/>
    </dgm:pt>
    <dgm:pt modelId="{1B046282-56AC-4F5B-A0F6-307F23C0F6A6}" type="pres">
      <dgm:prSet presAssocID="{B330948F-5997-476C-8FB7-6C4FE9A3AC7C}" presName="sibTrans" presStyleLbl="sibTrans1D1" presStyleIdx="5" presStyleCnt="6"/>
      <dgm:spPr/>
      <dgm:t>
        <a:bodyPr/>
        <a:lstStyle/>
        <a:p>
          <a:endParaRPr lang="en-US"/>
        </a:p>
      </dgm:t>
    </dgm:pt>
  </dgm:ptLst>
  <dgm:cxnLst>
    <dgm:cxn modelId="{F57EC0FB-B1EB-499E-AA88-26FA7C5C0E4B}" type="presOf" srcId="{EE2AC673-E5F4-485C-BB92-1FEBA8EB7E78}" destId="{7B45536B-0C97-4CDE-B02D-E75548AB7692}" srcOrd="0" destOrd="0" presId="urn:microsoft.com/office/officeart/2005/8/layout/cycle6"/>
    <dgm:cxn modelId="{8F6B22E3-83E9-4003-87D1-0160FB3651CC}" type="presOf" srcId="{2867750C-08E8-4859-B4D1-A70EF897128D}" destId="{38B9313A-3E1A-4115-B038-0D7D4A4EF942}" srcOrd="0" destOrd="0" presId="urn:microsoft.com/office/officeart/2005/8/layout/cycle6"/>
    <dgm:cxn modelId="{1AED511C-51A8-40E0-8A52-0E832A1DD002}" type="presOf" srcId="{1B86B54B-7DAF-48A5-8960-C7A304DDCB9E}" destId="{DBC886BE-A47C-480F-BCD7-337232F86D80}" srcOrd="0" destOrd="0" presId="urn:microsoft.com/office/officeart/2005/8/layout/cycle6"/>
    <dgm:cxn modelId="{25C6864E-25DA-47AC-AF42-7761D653874B}" type="presOf" srcId="{4B7B3453-738C-48E8-8714-0B476E1C5919}" destId="{39DF62DE-32C4-4435-8A3C-AEE267CFEDEE}" srcOrd="0" destOrd="0" presId="urn:microsoft.com/office/officeart/2005/8/layout/cycle6"/>
    <dgm:cxn modelId="{9A201426-DCA6-46AC-96E2-A56D2C4D8D13}" type="presOf" srcId="{E47FF663-CD9E-4F3E-9866-E6CF1E544936}" destId="{C318C43B-76BA-49BA-B638-7A919A09DD38}" srcOrd="0" destOrd="0" presId="urn:microsoft.com/office/officeart/2005/8/layout/cycle6"/>
    <dgm:cxn modelId="{F3A7CCF0-51E5-4D8F-994E-DE9B446D7BB8}" srcId="{F4A1C14D-45CE-4F64-80FD-309723470FC3}" destId="{0DEA343E-F439-46F5-8B23-F0CB2D40833D}" srcOrd="3" destOrd="0" parTransId="{9D000877-AB13-4313-9DFE-89A28D80328F}" sibTransId="{2DEDEC3D-A0BB-463D-B172-773FAAE34773}"/>
    <dgm:cxn modelId="{77A5C2E6-B777-41CB-8331-740B32AB81D1}" srcId="{F4A1C14D-45CE-4F64-80FD-309723470FC3}" destId="{2867750C-08E8-4859-B4D1-A70EF897128D}" srcOrd="4" destOrd="0" parTransId="{BEF0075A-8092-400A-8308-FA158CBF0248}" sibTransId="{4B7B3453-738C-48E8-8714-0B476E1C5919}"/>
    <dgm:cxn modelId="{D2CB780E-5EA4-4C7D-A2F1-0D27DF3B8B68}" type="presOf" srcId="{0DEA343E-F439-46F5-8B23-F0CB2D40833D}" destId="{4CB17FCA-A806-4D31-9E19-128739644087}" srcOrd="0" destOrd="0" presId="urn:microsoft.com/office/officeart/2005/8/layout/cycle6"/>
    <dgm:cxn modelId="{6427BB0F-63F2-41F5-987E-0396BBE82F3E}" type="presOf" srcId="{12728A69-AA7A-4B3C-8626-D4FE17004B41}" destId="{AC879A63-369C-4895-B964-9F3A9EACA9B9}" srcOrd="0" destOrd="0" presId="urn:microsoft.com/office/officeart/2005/8/layout/cycle6"/>
    <dgm:cxn modelId="{512B1A56-3F33-4B77-8140-F3517A75A4F1}" type="presOf" srcId="{7610A5C1-92BB-41E0-B364-B623DD5BCE84}" destId="{48F8A119-B132-402D-924D-8E957EEE3396}" srcOrd="0" destOrd="0" presId="urn:microsoft.com/office/officeart/2005/8/layout/cycle6"/>
    <dgm:cxn modelId="{A54032CE-BA28-4E79-A94D-9550B8FE6BA0}" type="presOf" srcId="{B330948F-5997-476C-8FB7-6C4FE9A3AC7C}" destId="{1B046282-56AC-4F5B-A0F6-307F23C0F6A6}" srcOrd="0" destOrd="0" presId="urn:microsoft.com/office/officeart/2005/8/layout/cycle6"/>
    <dgm:cxn modelId="{62FC45FB-4C38-4E59-823E-BE4592874B78}" type="presOf" srcId="{2DEDEC3D-A0BB-463D-B172-773FAAE34773}" destId="{5B432773-D254-4302-BB75-670231F825E2}" srcOrd="0" destOrd="0" presId="urn:microsoft.com/office/officeart/2005/8/layout/cycle6"/>
    <dgm:cxn modelId="{6B128FF7-D61A-4BA6-8C56-F6D68D5D5464}" srcId="{F4A1C14D-45CE-4F64-80FD-309723470FC3}" destId="{7610A5C1-92BB-41E0-B364-B623DD5BCE84}" srcOrd="1" destOrd="0" parTransId="{C41E9B72-F54B-4AF7-ACA3-760A92C12A1F}" sibTransId="{8DE779A4-366B-4BDB-A8CF-80015B13C8B4}"/>
    <dgm:cxn modelId="{5FA8CDC0-4953-4CF9-BB2A-5DA307FC7A10}" type="presOf" srcId="{8DE779A4-366B-4BDB-A8CF-80015B13C8B4}" destId="{A33B870C-AF9D-4BC9-89C6-ECE5F20B284A}" srcOrd="0" destOrd="0" presId="urn:microsoft.com/office/officeart/2005/8/layout/cycle6"/>
    <dgm:cxn modelId="{C5788D2A-2405-4D96-ABBB-E175541DA4F6}" type="presOf" srcId="{4ED2FB91-27C3-4CB2-BE76-3A5A085B298C}" destId="{F1BFE6AD-0BCE-4BD4-87DA-29126BDFE8D5}" srcOrd="0" destOrd="0" presId="urn:microsoft.com/office/officeart/2005/8/layout/cycle6"/>
    <dgm:cxn modelId="{CFAA6FF9-CE10-4892-B791-CA77FECDF66F}" srcId="{F4A1C14D-45CE-4F64-80FD-309723470FC3}" destId="{E47FF663-CD9E-4F3E-9866-E6CF1E544936}" srcOrd="5" destOrd="0" parTransId="{B755A1D1-B492-4F63-9385-323C063FD87A}" sibTransId="{B330948F-5997-476C-8FB7-6C4FE9A3AC7C}"/>
    <dgm:cxn modelId="{C5E47249-8FDF-40B4-8588-5334C367521E}" srcId="{F4A1C14D-45CE-4F64-80FD-309723470FC3}" destId="{EE2AC673-E5F4-485C-BB92-1FEBA8EB7E78}" srcOrd="2" destOrd="0" parTransId="{04B73EC7-9285-4C15-AF8A-8D2A74131F04}" sibTransId="{4ED2FB91-27C3-4CB2-BE76-3A5A085B298C}"/>
    <dgm:cxn modelId="{3621870A-EACF-4F2F-A771-F7B1583D70E3}" srcId="{F4A1C14D-45CE-4F64-80FD-309723470FC3}" destId="{1B86B54B-7DAF-48A5-8960-C7A304DDCB9E}" srcOrd="0" destOrd="0" parTransId="{E70974D0-DF19-4819-85A1-8C78AD6EF011}" sibTransId="{12728A69-AA7A-4B3C-8626-D4FE17004B41}"/>
    <dgm:cxn modelId="{A17C0FB0-B505-4D45-8A1B-F13A1BC04BD0}" type="presOf" srcId="{F4A1C14D-45CE-4F64-80FD-309723470FC3}" destId="{40E4634A-8DE5-42B4-AD43-9C9404DB64C4}" srcOrd="0" destOrd="0" presId="urn:microsoft.com/office/officeart/2005/8/layout/cycle6"/>
    <dgm:cxn modelId="{38B40928-2D44-459A-A7DE-22A144AEC359}" type="presParOf" srcId="{40E4634A-8DE5-42B4-AD43-9C9404DB64C4}" destId="{DBC886BE-A47C-480F-BCD7-337232F86D80}" srcOrd="0" destOrd="0" presId="urn:microsoft.com/office/officeart/2005/8/layout/cycle6"/>
    <dgm:cxn modelId="{3474096B-F02A-4847-A6AE-E9D832FAF2F2}" type="presParOf" srcId="{40E4634A-8DE5-42B4-AD43-9C9404DB64C4}" destId="{CBDE5C35-379A-425E-A576-2E8C4B0F27B5}" srcOrd="1" destOrd="0" presId="urn:microsoft.com/office/officeart/2005/8/layout/cycle6"/>
    <dgm:cxn modelId="{3ED920E1-CB45-4710-9BCC-B87B76814052}" type="presParOf" srcId="{40E4634A-8DE5-42B4-AD43-9C9404DB64C4}" destId="{AC879A63-369C-4895-B964-9F3A9EACA9B9}" srcOrd="2" destOrd="0" presId="urn:microsoft.com/office/officeart/2005/8/layout/cycle6"/>
    <dgm:cxn modelId="{0D22A209-937C-4353-9C6D-2EF7DF40BDB1}" type="presParOf" srcId="{40E4634A-8DE5-42B4-AD43-9C9404DB64C4}" destId="{48F8A119-B132-402D-924D-8E957EEE3396}" srcOrd="3" destOrd="0" presId="urn:microsoft.com/office/officeart/2005/8/layout/cycle6"/>
    <dgm:cxn modelId="{FCEFF020-01A2-485E-A537-D075B7855914}" type="presParOf" srcId="{40E4634A-8DE5-42B4-AD43-9C9404DB64C4}" destId="{8863527B-6505-4A74-874B-547F70F52FD4}" srcOrd="4" destOrd="0" presId="urn:microsoft.com/office/officeart/2005/8/layout/cycle6"/>
    <dgm:cxn modelId="{1393E917-23F0-455F-9F67-16CD786CF5A1}" type="presParOf" srcId="{40E4634A-8DE5-42B4-AD43-9C9404DB64C4}" destId="{A33B870C-AF9D-4BC9-89C6-ECE5F20B284A}" srcOrd="5" destOrd="0" presId="urn:microsoft.com/office/officeart/2005/8/layout/cycle6"/>
    <dgm:cxn modelId="{5AD1FB7B-679F-491F-8D45-3051287AE2D5}" type="presParOf" srcId="{40E4634A-8DE5-42B4-AD43-9C9404DB64C4}" destId="{7B45536B-0C97-4CDE-B02D-E75548AB7692}" srcOrd="6" destOrd="0" presId="urn:microsoft.com/office/officeart/2005/8/layout/cycle6"/>
    <dgm:cxn modelId="{FD2D6C0C-AECB-493B-9455-3E361C93E8CB}" type="presParOf" srcId="{40E4634A-8DE5-42B4-AD43-9C9404DB64C4}" destId="{BB12DDE6-4601-4B51-8AB7-55BE9F815989}" srcOrd="7" destOrd="0" presId="urn:microsoft.com/office/officeart/2005/8/layout/cycle6"/>
    <dgm:cxn modelId="{31035F8D-3910-44C4-86B4-73CFF6F35A52}" type="presParOf" srcId="{40E4634A-8DE5-42B4-AD43-9C9404DB64C4}" destId="{F1BFE6AD-0BCE-4BD4-87DA-29126BDFE8D5}" srcOrd="8" destOrd="0" presId="urn:microsoft.com/office/officeart/2005/8/layout/cycle6"/>
    <dgm:cxn modelId="{3F4CA195-E4B6-40EE-A75D-AED630D9D1E3}" type="presParOf" srcId="{40E4634A-8DE5-42B4-AD43-9C9404DB64C4}" destId="{4CB17FCA-A806-4D31-9E19-128739644087}" srcOrd="9" destOrd="0" presId="urn:microsoft.com/office/officeart/2005/8/layout/cycle6"/>
    <dgm:cxn modelId="{A6B68539-AD1C-46FD-919A-C6E0523B7A86}" type="presParOf" srcId="{40E4634A-8DE5-42B4-AD43-9C9404DB64C4}" destId="{4959B90B-B9AF-4F00-B324-10A706BA6AF0}" srcOrd="10" destOrd="0" presId="urn:microsoft.com/office/officeart/2005/8/layout/cycle6"/>
    <dgm:cxn modelId="{6B16AB64-907C-440B-8DDC-0F1B7E444959}" type="presParOf" srcId="{40E4634A-8DE5-42B4-AD43-9C9404DB64C4}" destId="{5B432773-D254-4302-BB75-670231F825E2}" srcOrd="11" destOrd="0" presId="urn:microsoft.com/office/officeart/2005/8/layout/cycle6"/>
    <dgm:cxn modelId="{56303A2A-1B8A-4AD1-A62B-A942E0D3D561}" type="presParOf" srcId="{40E4634A-8DE5-42B4-AD43-9C9404DB64C4}" destId="{38B9313A-3E1A-4115-B038-0D7D4A4EF942}" srcOrd="12" destOrd="0" presId="urn:microsoft.com/office/officeart/2005/8/layout/cycle6"/>
    <dgm:cxn modelId="{5B5A700F-374B-4540-B379-6818F1506ED2}" type="presParOf" srcId="{40E4634A-8DE5-42B4-AD43-9C9404DB64C4}" destId="{61046906-6403-4663-B81A-764ED46D4F7B}" srcOrd="13" destOrd="0" presId="urn:microsoft.com/office/officeart/2005/8/layout/cycle6"/>
    <dgm:cxn modelId="{AA41A1A9-F650-4BD4-BAD6-20EF594130A3}" type="presParOf" srcId="{40E4634A-8DE5-42B4-AD43-9C9404DB64C4}" destId="{39DF62DE-32C4-4435-8A3C-AEE267CFEDEE}" srcOrd="14" destOrd="0" presId="urn:microsoft.com/office/officeart/2005/8/layout/cycle6"/>
    <dgm:cxn modelId="{D1C2986D-25C7-480A-8848-1E9FF8954476}" type="presParOf" srcId="{40E4634A-8DE5-42B4-AD43-9C9404DB64C4}" destId="{C318C43B-76BA-49BA-B638-7A919A09DD38}" srcOrd="15" destOrd="0" presId="urn:microsoft.com/office/officeart/2005/8/layout/cycle6"/>
    <dgm:cxn modelId="{3D63BD07-9415-4BC5-86CE-F2D4BCBF8C43}" type="presParOf" srcId="{40E4634A-8DE5-42B4-AD43-9C9404DB64C4}" destId="{5CB35E50-1AE1-4CC0-B7BF-40A1011FB812}" srcOrd="16" destOrd="0" presId="urn:microsoft.com/office/officeart/2005/8/layout/cycle6"/>
    <dgm:cxn modelId="{B7700E4F-E454-41C4-8D7F-DB87B67FFFF6}" type="presParOf" srcId="{40E4634A-8DE5-42B4-AD43-9C9404DB64C4}" destId="{1B046282-56AC-4F5B-A0F6-307F23C0F6A6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C886BE-A47C-480F-BCD7-337232F86D80}">
      <dsp:nvSpPr>
        <dsp:cNvPr id="0" name=""/>
        <dsp:cNvSpPr/>
      </dsp:nvSpPr>
      <dsp:spPr>
        <a:xfrm>
          <a:off x="3395216" y="3639"/>
          <a:ext cx="1743967" cy="113357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Idle state</a:t>
          </a:r>
          <a:endParaRPr lang="en-US" sz="1600" kern="1200" dirty="0"/>
        </a:p>
      </dsp:txBody>
      <dsp:txXfrm>
        <a:off x="3450553" y="58976"/>
        <a:ext cx="1633293" cy="1022905"/>
      </dsp:txXfrm>
    </dsp:sp>
    <dsp:sp modelId="{AC879A63-369C-4895-B964-9F3A9EACA9B9}">
      <dsp:nvSpPr>
        <dsp:cNvPr id="0" name=""/>
        <dsp:cNvSpPr/>
      </dsp:nvSpPr>
      <dsp:spPr>
        <a:xfrm>
          <a:off x="1599129" y="570429"/>
          <a:ext cx="5336141" cy="5336141"/>
        </a:xfrm>
        <a:custGeom>
          <a:avLst/>
          <a:gdLst/>
          <a:ahLst/>
          <a:cxnLst/>
          <a:rect l="0" t="0" r="0" b="0"/>
          <a:pathLst>
            <a:path>
              <a:moveTo>
                <a:pt x="3551172" y="150386"/>
              </a:moveTo>
              <a:arcTo wR="2668070" hR="2668070" stAng="17359728" swAng="1499104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F8A119-B132-402D-924D-8E957EEE3396}">
      <dsp:nvSpPr>
        <dsp:cNvPr id="0" name=""/>
        <dsp:cNvSpPr/>
      </dsp:nvSpPr>
      <dsp:spPr>
        <a:xfrm>
          <a:off x="5705833" y="1337675"/>
          <a:ext cx="1743967" cy="113357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ZNP Startup State</a:t>
          </a:r>
          <a:endParaRPr lang="en-US" sz="1600" kern="1200" dirty="0"/>
        </a:p>
      </dsp:txBody>
      <dsp:txXfrm>
        <a:off x="5761170" y="1393012"/>
        <a:ext cx="1633293" cy="1022905"/>
      </dsp:txXfrm>
    </dsp:sp>
    <dsp:sp modelId="{A33B870C-AF9D-4BC9-89C6-ECE5F20B284A}">
      <dsp:nvSpPr>
        <dsp:cNvPr id="0" name=""/>
        <dsp:cNvSpPr/>
      </dsp:nvSpPr>
      <dsp:spPr>
        <a:xfrm>
          <a:off x="1599129" y="570429"/>
          <a:ext cx="5336141" cy="5336141"/>
        </a:xfrm>
        <a:custGeom>
          <a:avLst/>
          <a:gdLst/>
          <a:ahLst/>
          <a:cxnLst/>
          <a:rect l="0" t="0" r="0" b="0"/>
          <a:pathLst>
            <a:path>
              <a:moveTo>
                <a:pt x="5227814" y="1915534"/>
              </a:moveTo>
              <a:arcTo wR="2668070" hR="2668070" stAng="20617035" swAng="1965930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45536B-0C97-4CDE-B02D-E75548AB7692}">
      <dsp:nvSpPr>
        <dsp:cNvPr id="0" name=""/>
        <dsp:cNvSpPr/>
      </dsp:nvSpPr>
      <dsp:spPr>
        <a:xfrm>
          <a:off x="5705833" y="4005745"/>
          <a:ext cx="1743967" cy="1133579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Network Info State</a:t>
          </a:r>
          <a:endParaRPr lang="en-US" sz="1600" kern="1200" dirty="0"/>
        </a:p>
      </dsp:txBody>
      <dsp:txXfrm>
        <a:off x="5761170" y="4061082"/>
        <a:ext cx="1633293" cy="1022905"/>
      </dsp:txXfrm>
    </dsp:sp>
    <dsp:sp modelId="{F1BFE6AD-0BCE-4BD4-87DA-29126BDFE8D5}">
      <dsp:nvSpPr>
        <dsp:cNvPr id="0" name=""/>
        <dsp:cNvSpPr/>
      </dsp:nvSpPr>
      <dsp:spPr>
        <a:xfrm>
          <a:off x="1599129" y="570429"/>
          <a:ext cx="5336141" cy="5336141"/>
        </a:xfrm>
        <a:custGeom>
          <a:avLst/>
          <a:gdLst/>
          <a:ahLst/>
          <a:cxnLst/>
          <a:rect l="0" t="0" r="0" b="0"/>
          <a:pathLst>
            <a:path>
              <a:moveTo>
                <a:pt x="4531954" y="4577138"/>
              </a:moveTo>
              <a:arcTo wR="2668070" hR="2668070" stAng="2741168" swAng="1499104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B17FCA-A806-4D31-9E19-128739644087}">
      <dsp:nvSpPr>
        <dsp:cNvPr id="0" name=""/>
        <dsp:cNvSpPr/>
      </dsp:nvSpPr>
      <dsp:spPr>
        <a:xfrm>
          <a:off x="3395216" y="5339781"/>
          <a:ext cx="1743967" cy="1133579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Measurements Acquisition and Outlier Detection State</a:t>
          </a:r>
          <a:endParaRPr lang="en-US" sz="1600" kern="1200" dirty="0"/>
        </a:p>
      </dsp:txBody>
      <dsp:txXfrm>
        <a:off x="3450553" y="5395118"/>
        <a:ext cx="1633293" cy="1022905"/>
      </dsp:txXfrm>
    </dsp:sp>
    <dsp:sp modelId="{5B432773-D254-4302-BB75-670231F825E2}">
      <dsp:nvSpPr>
        <dsp:cNvPr id="0" name=""/>
        <dsp:cNvSpPr/>
      </dsp:nvSpPr>
      <dsp:spPr>
        <a:xfrm>
          <a:off x="1599129" y="570429"/>
          <a:ext cx="5336141" cy="5336141"/>
        </a:xfrm>
        <a:custGeom>
          <a:avLst/>
          <a:gdLst/>
          <a:ahLst/>
          <a:cxnLst/>
          <a:rect l="0" t="0" r="0" b="0"/>
          <a:pathLst>
            <a:path>
              <a:moveTo>
                <a:pt x="1784969" y="5185754"/>
              </a:moveTo>
              <a:arcTo wR="2668070" hR="2668070" stAng="6559728" swAng="1499104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B9313A-3E1A-4115-B038-0D7D4A4EF942}">
      <dsp:nvSpPr>
        <dsp:cNvPr id="0" name=""/>
        <dsp:cNvSpPr/>
      </dsp:nvSpPr>
      <dsp:spPr>
        <a:xfrm>
          <a:off x="1084598" y="4005745"/>
          <a:ext cx="1743967" cy="1133579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Event Detection and Info Message Sending State</a:t>
          </a:r>
          <a:endParaRPr lang="en-US" sz="1600" kern="1200" dirty="0"/>
        </a:p>
      </dsp:txBody>
      <dsp:txXfrm>
        <a:off x="1139935" y="4061082"/>
        <a:ext cx="1633293" cy="1022905"/>
      </dsp:txXfrm>
    </dsp:sp>
    <dsp:sp modelId="{39DF62DE-32C4-4435-8A3C-AEE267CFEDEE}">
      <dsp:nvSpPr>
        <dsp:cNvPr id="0" name=""/>
        <dsp:cNvSpPr/>
      </dsp:nvSpPr>
      <dsp:spPr>
        <a:xfrm>
          <a:off x="1599129" y="570429"/>
          <a:ext cx="5336141" cy="5336141"/>
        </a:xfrm>
        <a:custGeom>
          <a:avLst/>
          <a:gdLst/>
          <a:ahLst/>
          <a:cxnLst/>
          <a:rect l="0" t="0" r="0" b="0"/>
          <a:pathLst>
            <a:path>
              <a:moveTo>
                <a:pt x="108326" y="3420607"/>
              </a:moveTo>
              <a:arcTo wR="2668070" hR="2668070" stAng="9817035" swAng="1965930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18C43B-76BA-49BA-B638-7A919A09DD38}">
      <dsp:nvSpPr>
        <dsp:cNvPr id="0" name=""/>
        <dsp:cNvSpPr/>
      </dsp:nvSpPr>
      <dsp:spPr>
        <a:xfrm>
          <a:off x="1084598" y="1337675"/>
          <a:ext cx="1743967" cy="113357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Default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(if something goes wrong)</a:t>
          </a:r>
          <a:endParaRPr lang="en-US" sz="1600" kern="1200" dirty="0"/>
        </a:p>
      </dsp:txBody>
      <dsp:txXfrm>
        <a:off x="1139935" y="1393012"/>
        <a:ext cx="1633293" cy="1022905"/>
      </dsp:txXfrm>
    </dsp:sp>
    <dsp:sp modelId="{1B046282-56AC-4F5B-A0F6-307F23C0F6A6}">
      <dsp:nvSpPr>
        <dsp:cNvPr id="0" name=""/>
        <dsp:cNvSpPr/>
      </dsp:nvSpPr>
      <dsp:spPr>
        <a:xfrm>
          <a:off x="1599129" y="570429"/>
          <a:ext cx="5336141" cy="5336141"/>
        </a:xfrm>
        <a:custGeom>
          <a:avLst/>
          <a:gdLst/>
          <a:ahLst/>
          <a:cxnLst/>
          <a:rect l="0" t="0" r="0" b="0"/>
          <a:pathLst>
            <a:path>
              <a:moveTo>
                <a:pt x="804187" y="759003"/>
              </a:moveTo>
              <a:arcTo wR="2668070" hR="2668070" stAng="13541168" swAng="1499104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28-Apr-13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28-Apr-13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28-Apr-13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28-Apr-13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28-Apr-13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28-Apr-13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28-Apr-13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28-Apr-13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28-Apr-13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28-Apr-13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28-Apr-13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28-Apr-13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Hardware implementation and Demonstration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82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Synapse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RF26X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started off </a:t>
            </a:r>
            <a:r>
              <a:rPr lang="en-US" dirty="0"/>
              <a:t>with Synapse </a:t>
            </a:r>
            <a:r>
              <a:rPr lang="en-US" dirty="0" smtClean="0"/>
              <a:t>RF26X</a:t>
            </a:r>
          </a:p>
          <a:p>
            <a:pPr lvl="2"/>
            <a:r>
              <a:rPr lang="en-US" dirty="0"/>
              <a:t>10-bit </a:t>
            </a:r>
            <a:r>
              <a:rPr lang="en-US" dirty="0" smtClean="0"/>
              <a:t>ADC</a:t>
            </a:r>
          </a:p>
          <a:p>
            <a:pPr lvl="2"/>
            <a:r>
              <a:rPr lang="en-US" dirty="0" smtClean="0"/>
              <a:t>Up </a:t>
            </a:r>
            <a:r>
              <a:rPr lang="en-US" dirty="0"/>
              <a:t>to 2 Mbps Data </a:t>
            </a:r>
            <a:r>
              <a:rPr lang="en-US" dirty="0" smtClean="0"/>
              <a:t>Rate</a:t>
            </a:r>
          </a:p>
          <a:p>
            <a:pPr lvl="2"/>
            <a:r>
              <a:rPr lang="en-US" dirty="0"/>
              <a:t>4K internal </a:t>
            </a:r>
            <a:r>
              <a:rPr lang="en-US" dirty="0" smtClean="0"/>
              <a:t>EEPROM</a:t>
            </a:r>
          </a:p>
          <a:p>
            <a:pPr lvl="2"/>
            <a:r>
              <a:rPr lang="en-US" dirty="0"/>
              <a:t>128k flash (58k free for over-the-air uploaded user apps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ATmega128RFA1 </a:t>
            </a:r>
            <a:r>
              <a:rPr lang="en-US" dirty="0"/>
              <a:t>single-chip </a:t>
            </a:r>
            <a:r>
              <a:rPr lang="en-US" dirty="0" smtClean="0"/>
              <a:t>AVR microcontroller</a:t>
            </a:r>
          </a:p>
          <a:p>
            <a:endParaRPr lang="en-US" dirty="0" smtClean="0"/>
          </a:p>
          <a:p>
            <a:r>
              <a:rPr lang="en-US" dirty="0" smtClean="0"/>
              <a:t>But Floating Points were not supported</a:t>
            </a:r>
          </a:p>
        </p:txBody>
      </p:sp>
      <p:pic>
        <p:nvPicPr>
          <p:cNvPr id="4" name="Picture 3" descr="F:\SRPOJ\final semester presentation\synaps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28600"/>
            <a:ext cx="1517650" cy="1909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731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CC2530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ZDK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So we chose another module to work with that supported floating points: CC2530 </a:t>
            </a:r>
            <a:r>
              <a:rPr lang="en-US" dirty="0" err="1"/>
              <a:t>ZigBee</a:t>
            </a:r>
            <a:r>
              <a:rPr lang="en-US" dirty="0"/>
              <a:t> Network Processor Mini Development </a:t>
            </a:r>
            <a:r>
              <a:rPr lang="en-US" dirty="0" smtClean="0"/>
              <a:t>Kit</a:t>
            </a:r>
          </a:p>
          <a:p>
            <a:pPr lvl="2"/>
            <a:r>
              <a:rPr lang="en-US" dirty="0"/>
              <a:t>2.4-GHz IEEE 802.15.4 Compliant </a:t>
            </a:r>
            <a:r>
              <a:rPr lang="en-US" dirty="0" smtClean="0"/>
              <a:t>RF Transceiver</a:t>
            </a:r>
          </a:p>
          <a:p>
            <a:pPr lvl="2"/>
            <a:r>
              <a:rPr lang="en-US" dirty="0"/>
              <a:t>High-Performance and Low-Power </a:t>
            </a:r>
            <a:r>
              <a:rPr lang="en-US" dirty="0" smtClean="0"/>
              <a:t>8051 Microcontroller </a:t>
            </a:r>
            <a:r>
              <a:rPr lang="en-US" dirty="0"/>
              <a:t>Core </a:t>
            </a:r>
            <a:endParaRPr lang="en-US" dirty="0" smtClean="0"/>
          </a:p>
          <a:p>
            <a:pPr lvl="2"/>
            <a:r>
              <a:rPr lang="en-US" dirty="0"/>
              <a:t>In-system programmable flash memory 32-KB</a:t>
            </a:r>
          </a:p>
          <a:p>
            <a:pPr lvl="2"/>
            <a:r>
              <a:rPr lang="en-US" dirty="0" smtClean="0"/>
              <a:t>1-KB RAM</a:t>
            </a:r>
          </a:p>
          <a:p>
            <a:pPr lvl="2"/>
            <a:r>
              <a:rPr lang="en-US" dirty="0"/>
              <a:t>12-Bit </a:t>
            </a:r>
            <a:r>
              <a:rPr lang="en-US" dirty="0" smtClean="0"/>
              <a:t>ADC</a:t>
            </a:r>
          </a:p>
          <a:p>
            <a:pPr lvl="2"/>
            <a:r>
              <a:rPr lang="en-US" dirty="0" smtClean="0"/>
              <a:t>Internal temperature sensor</a:t>
            </a:r>
          </a:p>
          <a:p>
            <a:pPr lvl="2"/>
            <a:r>
              <a:rPr lang="en-US" dirty="0" smtClean="0"/>
              <a:t>Light sensor </a:t>
            </a:r>
            <a:r>
              <a:rPr lang="en-US" dirty="0"/>
              <a:t>SFH </a:t>
            </a:r>
            <a:r>
              <a:rPr lang="en-US" dirty="0" smtClean="0"/>
              <a:t>5711</a:t>
            </a:r>
          </a:p>
          <a:p>
            <a:pPr lvl="2"/>
            <a:r>
              <a:rPr lang="en-US" dirty="0"/>
              <a:t>Accelerometer CMA3000-D0X</a:t>
            </a:r>
            <a:endParaRPr lang="en-US" dirty="0" smtClean="0"/>
          </a:p>
          <a:p>
            <a:pPr lvl="2"/>
            <a:r>
              <a:rPr lang="en-US" dirty="0" smtClean="0"/>
              <a:t>Floating points supported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F:\SRPOJ\final semester presentation\cc253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572000"/>
            <a:ext cx="2717278" cy="1819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611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Sensor Motes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Many beginner level examples could be found on the internet regarding this module</a:t>
            </a:r>
          </a:p>
          <a:p>
            <a:r>
              <a:rPr lang="en-US" dirty="0" smtClean="0"/>
              <a:t>We started learning through those simple examples and successively moved on to more complex tasks</a:t>
            </a:r>
          </a:p>
          <a:p>
            <a:r>
              <a:rPr lang="en-US" dirty="0" smtClean="0"/>
              <a:t>First of all we interfaced and calibrated the on-chip sensors for: light, temperature, battery level and accelerometer</a:t>
            </a:r>
          </a:p>
          <a:p>
            <a:r>
              <a:rPr lang="en-US" dirty="0" smtClean="0"/>
              <a:t>Then we wrote a simple routine that would communicate the readings from the end node to the coordinator node</a:t>
            </a:r>
          </a:p>
        </p:txBody>
      </p:sp>
    </p:spTree>
    <p:extLst>
      <p:ext uri="{BB962C8B-B14F-4D97-AF65-F5344CB8AC3E}">
        <p14:creationId xmlns:p14="http://schemas.microsoft.com/office/powerpoint/2010/main" val="131245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Sensor Motes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We made a state machine that would only communicate with the coordinator node once the local event has occurred</a:t>
            </a:r>
          </a:p>
          <a:p>
            <a:endParaRPr lang="en-US" dirty="0"/>
          </a:p>
          <a:p>
            <a:r>
              <a:rPr lang="en-US" dirty="0" smtClean="0"/>
              <a:t>Using this topology, we were able to reduce communication overhead and Power Consumption</a:t>
            </a:r>
          </a:p>
        </p:txBody>
      </p:sp>
    </p:spTree>
    <p:extLst>
      <p:ext uri="{BB962C8B-B14F-4D97-AF65-F5344CB8AC3E}">
        <p14:creationId xmlns:p14="http://schemas.microsoft.com/office/powerpoint/2010/main" val="164074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9565940"/>
              </p:ext>
            </p:extLst>
          </p:nvPr>
        </p:nvGraphicFramePr>
        <p:xfrm>
          <a:off x="304800" y="152400"/>
          <a:ext cx="8534400" cy="647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7045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Memory Constraints</a:t>
            </a:r>
          </a:p>
          <a:p>
            <a:pPr lvl="2"/>
            <a:r>
              <a:rPr lang="en-US" dirty="0" smtClean="0"/>
              <a:t>Resetting of the Nodes, due to memory overflow</a:t>
            </a:r>
          </a:p>
          <a:p>
            <a:pPr lvl="2"/>
            <a:r>
              <a:rPr lang="en-US" dirty="0" smtClean="0"/>
              <a:t>Small training data set</a:t>
            </a:r>
          </a:p>
          <a:p>
            <a:r>
              <a:rPr lang="en-US" dirty="0" smtClean="0"/>
              <a:t>Computational Limitation</a:t>
            </a:r>
          </a:p>
          <a:p>
            <a:pPr lvl="2"/>
            <a:r>
              <a:rPr lang="en-US" dirty="0" smtClean="0"/>
              <a:t>Only able to process two attributes, since no matrix operations support</a:t>
            </a:r>
          </a:p>
          <a:p>
            <a:pPr lvl="2"/>
            <a:r>
              <a:rPr lang="en-US" dirty="0" smtClean="0"/>
              <a:t>Problem in Event Identification</a:t>
            </a:r>
            <a:endParaRPr lang="en-US" dirty="0"/>
          </a:p>
          <a:p>
            <a:r>
              <a:rPr lang="en-US" dirty="0" smtClean="0"/>
              <a:t>Sensor stability</a:t>
            </a:r>
          </a:p>
          <a:p>
            <a:pPr lvl="2"/>
            <a:r>
              <a:rPr lang="en-US" dirty="0" smtClean="0"/>
              <a:t>Value of luminosity fluctuates </a:t>
            </a:r>
          </a:p>
          <a:p>
            <a:pPr marL="914400" lvl="2" indent="0">
              <a:buNone/>
            </a:pPr>
            <a:endParaRPr lang="en-US" dirty="0" smtClean="0"/>
          </a:p>
          <a:p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38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Online ellipsoidal Clustering</a:t>
            </a:r>
            <a:b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WHY?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prime reason for selecting the online method for outlier detection was the limited memory that we had to work with</a:t>
            </a:r>
          </a:p>
          <a:p>
            <a:r>
              <a:rPr lang="en-US" dirty="0" smtClean="0"/>
              <a:t>Other methods require way more memory than the online ellipsoidal clustering method</a:t>
            </a:r>
          </a:p>
          <a:p>
            <a:r>
              <a:rPr lang="en-US" dirty="0" smtClean="0"/>
              <a:t>Our choice of the algorithm was correct; we successfully detected outliers</a:t>
            </a:r>
          </a:p>
          <a:p>
            <a:r>
              <a:rPr lang="en-US" dirty="0" smtClean="0"/>
              <a:t>The next step was the detection of event for which we implemented our proposed algorithm presented by </a:t>
            </a:r>
            <a:r>
              <a:rPr lang="en-US" dirty="0" err="1" smtClean="0"/>
              <a:t>bilal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091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Event detection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After the detection of local events </a:t>
            </a:r>
            <a:r>
              <a:rPr lang="en-US" dirty="0" smtClean="0"/>
              <a:t>on end nodes we </a:t>
            </a:r>
            <a:r>
              <a:rPr lang="en-US" dirty="0"/>
              <a:t>moved on to global event detection</a:t>
            </a:r>
          </a:p>
          <a:p>
            <a:r>
              <a:rPr lang="en-US" dirty="0"/>
              <a:t>For </a:t>
            </a:r>
            <a:r>
              <a:rPr lang="en-US" dirty="0" smtClean="0"/>
              <a:t>declaring global </a:t>
            </a:r>
            <a:r>
              <a:rPr lang="en-US" dirty="0"/>
              <a:t>event </a:t>
            </a:r>
            <a:r>
              <a:rPr lang="en-US" dirty="0" smtClean="0"/>
              <a:t>all end nodes communicate their outliers to the coordinator node once local event has been declared</a:t>
            </a:r>
          </a:p>
          <a:p>
            <a:r>
              <a:rPr lang="en-US" dirty="0" smtClean="0"/>
              <a:t>The coordinator node calculates </a:t>
            </a:r>
            <a:r>
              <a:rPr lang="en-US" dirty="0"/>
              <a:t>a </a:t>
            </a:r>
            <a:r>
              <a:rPr lang="en-US" dirty="0" smtClean="0"/>
              <a:t>similarity parameter </a:t>
            </a:r>
            <a:r>
              <a:rPr lang="en-US" dirty="0"/>
              <a:t>that would </a:t>
            </a:r>
            <a:r>
              <a:rPr lang="en-US" dirty="0" smtClean="0"/>
              <a:t>indicate </a:t>
            </a:r>
            <a:r>
              <a:rPr lang="en-US" dirty="0"/>
              <a:t>the similarity between the outliers that caused events on different </a:t>
            </a:r>
            <a:r>
              <a:rPr lang="en-US" dirty="0" smtClean="0"/>
              <a:t>nodes: </a:t>
            </a:r>
            <a:r>
              <a:rPr lang="en-US" b="1" dirty="0" smtClean="0"/>
              <a:t>Bhattacharya coefficient</a:t>
            </a:r>
          </a:p>
          <a:p>
            <a:r>
              <a:rPr lang="en-US" dirty="0" smtClean="0"/>
              <a:t>To get a more precise value of Bhattacharya coefficient (and to make a visual simulatio</a:t>
            </a:r>
            <a:r>
              <a:rPr lang="en-US" dirty="0"/>
              <a:t>n</a:t>
            </a:r>
            <a:r>
              <a:rPr lang="en-US" dirty="0" smtClean="0"/>
              <a:t>), we interfaced the coordinator node with Matlab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33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1497</TotalTime>
  <Words>423</Words>
  <Application>Microsoft Office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Hardware implementation and Demonstration</vt:lpstr>
      <vt:lpstr>Synapse RF26X</vt:lpstr>
      <vt:lpstr>CC2530 ZDK</vt:lpstr>
      <vt:lpstr>Sensor Motes</vt:lpstr>
      <vt:lpstr>Sensor Motes</vt:lpstr>
      <vt:lpstr>PowerPoint Presentation</vt:lpstr>
      <vt:lpstr>Limitations</vt:lpstr>
      <vt:lpstr>Online ellipsoidal Clustering WHY?</vt:lpstr>
      <vt:lpstr>Event detection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Muhammad Asad Lodhi</dc:creator>
  <cp:lastModifiedBy>MuhammadAsadLodhi</cp:lastModifiedBy>
  <cp:revision>40</cp:revision>
  <dcterms:created xsi:type="dcterms:W3CDTF">2006-08-16T00:00:00Z</dcterms:created>
  <dcterms:modified xsi:type="dcterms:W3CDTF">2013-04-28T18:04:38Z</dcterms:modified>
</cp:coreProperties>
</file>